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68" r:id="rId3"/>
    <p:sldId id="262" r:id="rId4"/>
    <p:sldId id="264" r:id="rId5"/>
    <p:sldId id="265" r:id="rId6"/>
  </p:sldIdLst>
  <p:sldSz cx="6858000" cy="9144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11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88"/>
    <p:restoredTop sz="97026"/>
  </p:normalViewPr>
  <p:slideViewPr>
    <p:cSldViewPr snapToGrid="0" snapToObjects="1">
      <p:cViewPr varScale="1">
        <p:scale>
          <a:sx n="96" d="100"/>
          <a:sy n="96" d="100"/>
        </p:scale>
        <p:origin x="3072" y="84"/>
      </p:cViewPr>
      <p:guideLst>
        <p:guide orient="horz" pos="2880"/>
        <p:guide pos="1117"/>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778A8-C765-6E43-8C57-FF7B9FDC5FA7}" type="datetimeFigureOut">
              <a:rPr lang="en-GB" smtClean="0"/>
              <a:t>30/03/2024</a:t>
            </a:fld>
            <a:endParaRPr lang="en-GB"/>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4A2F8-64A8-5042-8776-D025AC1BAE67}"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74AB13-DC4E-3047-A21E-7B6E19F63DB7}" type="datetimeFigureOut">
              <a:rPr lang="en-GB" smtClean="0"/>
              <a:t>30/03/2024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4AB13-DC4E-3047-A21E-7B6E19F63DB7}" type="datetimeFigureOut">
              <a:rPr lang="en-GB" smtClean="0"/>
              <a:t>30/03/2024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4AB13-DC4E-3047-A21E-7B6E19F63DB7}" type="datetimeFigureOut">
              <a:rPr lang="en-GB" smtClean="0"/>
              <a:t>30/03/2024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4AB13-DC4E-3047-A21E-7B6E19F63DB7}" type="datetimeFigureOut">
              <a:rPr lang="en-GB" smtClean="0"/>
              <a:t>30/03/2024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4AB13-DC4E-3047-A21E-7B6E19F63DB7}" type="datetimeFigureOut">
              <a:rPr lang="en-GB" smtClean="0"/>
              <a:t>30/03/2024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74AB13-DC4E-3047-A21E-7B6E19F63DB7}" type="datetimeFigureOut">
              <a:rPr lang="en-GB" smtClean="0"/>
              <a:t>30/03/2024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74AB13-DC4E-3047-A21E-7B6E19F63DB7}" type="datetimeFigureOut">
              <a:rPr lang="en-GB" smtClean="0"/>
              <a:t>30/03/2024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74AB13-DC4E-3047-A21E-7B6E19F63DB7}" type="datetimeFigureOut">
              <a:rPr lang="en-GB" smtClean="0"/>
              <a:t>30/03/2024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4AB13-DC4E-3047-A21E-7B6E19F63DB7}" type="datetimeFigureOut">
              <a:rPr lang="en-GB" smtClean="0"/>
              <a:t>30/03/2024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E74AB13-DC4E-3047-A21E-7B6E19F63DB7}" type="datetimeFigureOut">
              <a:rPr lang="en-GB" smtClean="0"/>
              <a:t>30/03/2024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E74AB13-DC4E-3047-A21E-7B6E19F63DB7}" type="datetimeFigureOut">
              <a:rPr lang="en-GB" smtClean="0"/>
              <a:t>30/03/2024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38D8F7-54F7-C540-8688-092A40234A17}"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BE74AB13-DC4E-3047-A21E-7B6E19F63DB7}" type="datetimeFigureOut">
              <a:rPr lang="en-GB" smtClean="0"/>
              <a:t>30/03/2024</a:t>
            </a:fld>
            <a:endParaRPr lang="en-GB"/>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A738D8F7-54F7-C540-8688-092A40234A17}"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2F192-0FFD-C9BF-841F-39919BD247EE}"/>
              </a:ext>
            </a:extLst>
          </p:cNvPr>
          <p:cNvSpPr txBox="1"/>
          <p:nvPr/>
        </p:nvSpPr>
        <p:spPr>
          <a:xfrm>
            <a:off x="73466" y="6767411"/>
            <a:ext cx="6711068" cy="523220"/>
          </a:xfrm>
          <a:prstGeom prst="rect">
            <a:avLst/>
          </a:prstGeom>
          <a:noFill/>
        </p:spPr>
        <p:txBody>
          <a:bodyPr wrap="square" rtlCol="0">
            <a:spAutoFit/>
          </a:bodyPr>
          <a:lstStyle/>
          <a:p>
            <a:pPr algn="just"/>
            <a:r>
              <a:rPr lang="en-US" sz="1400" b="1" dirty="0">
                <a:latin typeface="Times New Roman" panose="02020603050405020304" pitchFamily="18" charset="0"/>
                <a:cs typeface="Times New Roman" panose="02020603050405020304" pitchFamily="18" charset="0"/>
              </a:rPr>
              <a:t>Supp Fig 1: </a:t>
            </a:r>
            <a:r>
              <a:rPr lang="en-US" sz="1400" dirty="0">
                <a:latin typeface="Times New Roman" panose="02020603050405020304" pitchFamily="18" charset="0"/>
                <a:cs typeface="Times New Roman" panose="02020603050405020304" pitchFamily="18" charset="0"/>
              </a:rPr>
              <a:t>Expression of </a:t>
            </a:r>
            <a:r>
              <a:rPr lang="en-US" sz="1400" i="1" dirty="0">
                <a:latin typeface="Times New Roman" panose="02020603050405020304" pitchFamily="18" charset="0"/>
                <a:cs typeface="Times New Roman" panose="02020603050405020304" pitchFamily="18" charset="0"/>
              </a:rPr>
              <a:t>FOXP4 </a:t>
            </a:r>
            <a:r>
              <a:rPr lang="en-US" sz="1400" dirty="0">
                <a:latin typeface="Times New Roman" panose="02020603050405020304" pitchFamily="18" charset="0"/>
                <a:cs typeface="Times New Roman" panose="02020603050405020304" pitchFamily="18" charset="0"/>
              </a:rPr>
              <a:t> in </a:t>
            </a:r>
            <a:r>
              <a:rPr lang="en-US" sz="1400" b="1" dirty="0">
                <a:latin typeface="Times New Roman" panose="02020603050405020304" pitchFamily="18" charset="0"/>
                <a:cs typeface="Times New Roman" panose="02020603050405020304" pitchFamily="18" charset="0"/>
              </a:rPr>
              <a:t>(a) </a:t>
            </a:r>
            <a:r>
              <a:rPr lang="en-US" sz="1400" dirty="0">
                <a:latin typeface="Times New Roman" panose="02020603050405020304" pitchFamily="18" charset="0"/>
                <a:cs typeface="Times New Roman" panose="02020603050405020304" pitchFamily="18" charset="0"/>
              </a:rPr>
              <a:t>different tissues and</a:t>
            </a:r>
            <a:r>
              <a:rPr lang="en-US" sz="1400" b="1" dirty="0">
                <a:latin typeface="Times New Roman" panose="02020603050405020304" pitchFamily="18" charset="0"/>
                <a:cs typeface="Times New Roman" panose="02020603050405020304" pitchFamily="18" charset="0"/>
              </a:rPr>
              <a:t> (b) </a:t>
            </a:r>
            <a:r>
              <a:rPr lang="en-US" sz="1400" dirty="0">
                <a:latin typeface="Times New Roman" panose="02020603050405020304" pitchFamily="18" charset="0"/>
                <a:cs typeface="Times New Roman" panose="02020603050405020304" pitchFamily="18" charset="0"/>
              </a:rPr>
              <a:t>Cells. Data obtained from https://www.proteinatlas.org/</a:t>
            </a:r>
            <a:endParaRPr lang="en-US" sz="1400" i="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FFD612-8090-4C59-2D36-7BEEEBA2726A}"/>
              </a:ext>
            </a:extLst>
          </p:cNvPr>
          <p:cNvPicPr>
            <a:picLocks noChangeAspect="1"/>
          </p:cNvPicPr>
          <p:nvPr/>
        </p:nvPicPr>
        <p:blipFill>
          <a:blip r:embed="rId2"/>
          <a:stretch>
            <a:fillRect/>
          </a:stretch>
        </p:blipFill>
        <p:spPr>
          <a:xfrm>
            <a:off x="0" y="201520"/>
            <a:ext cx="6858000" cy="2925441"/>
          </a:xfrm>
          <a:prstGeom prst="rect">
            <a:avLst/>
          </a:prstGeom>
        </p:spPr>
      </p:pic>
      <p:pic>
        <p:nvPicPr>
          <p:cNvPr id="6" name="Picture 5">
            <a:extLst>
              <a:ext uri="{FF2B5EF4-FFF2-40B4-BE49-F238E27FC236}">
                <a16:creationId xmlns:a16="http://schemas.microsoft.com/office/drawing/2014/main" id="{9AF63152-C0BD-D4CF-B836-2AFC9F7D7CEF}"/>
              </a:ext>
            </a:extLst>
          </p:cNvPr>
          <p:cNvPicPr>
            <a:picLocks noChangeAspect="1"/>
          </p:cNvPicPr>
          <p:nvPr/>
        </p:nvPicPr>
        <p:blipFill>
          <a:blip r:embed="rId3"/>
          <a:stretch>
            <a:fillRect/>
          </a:stretch>
        </p:blipFill>
        <p:spPr>
          <a:xfrm>
            <a:off x="0" y="3572211"/>
            <a:ext cx="6858000" cy="2444829"/>
          </a:xfrm>
          <a:prstGeom prst="rect">
            <a:avLst/>
          </a:prstGeom>
        </p:spPr>
      </p:pic>
      <p:sp>
        <p:nvSpPr>
          <p:cNvPr id="9" name="TextBox 8">
            <a:extLst>
              <a:ext uri="{FF2B5EF4-FFF2-40B4-BE49-F238E27FC236}">
                <a16:creationId xmlns:a16="http://schemas.microsoft.com/office/drawing/2014/main" id="{5B677F16-FF7E-3374-01F9-F6B94D7C6EAA}"/>
              </a:ext>
            </a:extLst>
          </p:cNvPr>
          <p:cNvSpPr txBox="1"/>
          <p:nvPr/>
        </p:nvSpPr>
        <p:spPr>
          <a:xfrm>
            <a:off x="-3516" y="-9368"/>
            <a:ext cx="538088"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(a) </a:t>
            </a:r>
            <a:endParaRPr lang="en-US"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A80C71B-F3F8-ADEB-4435-D6D05CED82B7}"/>
              </a:ext>
            </a:extLst>
          </p:cNvPr>
          <p:cNvSpPr txBox="1"/>
          <p:nvPr/>
        </p:nvSpPr>
        <p:spPr>
          <a:xfrm>
            <a:off x="-3516" y="3202879"/>
            <a:ext cx="538088"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(b) </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481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7D43F3-97CA-BE96-DDA6-437DC9A27AD9}"/>
              </a:ext>
            </a:extLst>
          </p:cNvPr>
          <p:cNvSpPr txBox="1"/>
          <p:nvPr/>
        </p:nvSpPr>
        <p:spPr>
          <a:xfrm>
            <a:off x="118533" y="7272352"/>
            <a:ext cx="6739467" cy="523220"/>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Supp Fig 2: </a:t>
            </a:r>
            <a:r>
              <a:rPr lang="en-US" sz="1400" dirty="0">
                <a:latin typeface="Times New Roman" panose="02020603050405020304" pitchFamily="18" charset="0"/>
                <a:cs typeface="Times New Roman" panose="02020603050405020304" pitchFamily="18" charset="0"/>
              </a:rPr>
              <a:t>Heatmap showing the </a:t>
            </a:r>
            <a:r>
              <a:rPr lang="en-US" sz="1400" dirty="0" err="1">
                <a:latin typeface="Times New Roman" panose="02020603050405020304" pitchFamily="18" charset="0"/>
                <a:cs typeface="Times New Roman" panose="02020603050405020304" pitchFamily="18" charset="0"/>
              </a:rPr>
              <a:t>Fst</a:t>
            </a:r>
            <a:r>
              <a:rPr lang="en-US" sz="1400" dirty="0">
                <a:latin typeface="Times New Roman" panose="02020603050405020304" pitchFamily="18" charset="0"/>
                <a:cs typeface="Times New Roman" panose="02020603050405020304" pitchFamily="18" charset="0"/>
              </a:rPr>
              <a:t> value across 26 population  of 1000 genome. Complete heatmap is in </a:t>
            </a:r>
            <a:r>
              <a:rPr lang="en-US" sz="1400" b="1" dirty="0">
                <a:latin typeface="Times New Roman" panose="02020603050405020304" pitchFamily="18" charset="0"/>
                <a:cs typeface="Times New Roman" panose="02020603050405020304" pitchFamily="18" charset="0"/>
              </a:rPr>
              <a:t>Supp Fig 6.</a:t>
            </a:r>
            <a:endParaRPr lang="en-US" sz="1400" b="1"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E2816F2-8A15-2EAC-8D3F-B76B34D7D39A}"/>
              </a:ext>
            </a:extLst>
          </p:cNvPr>
          <p:cNvPicPr>
            <a:picLocks noChangeAspect="1"/>
          </p:cNvPicPr>
          <p:nvPr/>
        </p:nvPicPr>
        <p:blipFill rotWithShape="1">
          <a:blip r:embed="rId2"/>
          <a:srcRect r="84485"/>
          <a:stretch/>
        </p:blipFill>
        <p:spPr>
          <a:xfrm>
            <a:off x="88216" y="462341"/>
            <a:ext cx="6270054" cy="3367649"/>
          </a:xfrm>
          <a:prstGeom prst="rect">
            <a:avLst/>
          </a:prstGeom>
        </p:spPr>
      </p:pic>
      <p:pic>
        <p:nvPicPr>
          <p:cNvPr id="9" name="Picture 8">
            <a:extLst>
              <a:ext uri="{FF2B5EF4-FFF2-40B4-BE49-F238E27FC236}">
                <a16:creationId xmlns:a16="http://schemas.microsoft.com/office/drawing/2014/main" id="{FE170A47-4803-A52B-E8C9-C681AD91418E}"/>
              </a:ext>
            </a:extLst>
          </p:cNvPr>
          <p:cNvPicPr>
            <a:picLocks noChangeAspect="1"/>
          </p:cNvPicPr>
          <p:nvPr/>
        </p:nvPicPr>
        <p:blipFill rotWithShape="1">
          <a:blip r:embed="rId2"/>
          <a:srcRect l="97623" t="14309" b="28777"/>
          <a:stretch/>
        </p:blipFill>
        <p:spPr>
          <a:xfrm>
            <a:off x="4841358" y="4163822"/>
            <a:ext cx="1516912" cy="3026735"/>
          </a:xfrm>
          <a:prstGeom prst="rect">
            <a:avLst/>
          </a:prstGeom>
        </p:spPr>
      </p:pic>
    </p:spTree>
    <p:extLst>
      <p:ext uri="{BB962C8B-B14F-4D97-AF65-F5344CB8AC3E}">
        <p14:creationId xmlns:p14="http://schemas.microsoft.com/office/powerpoint/2010/main" val="613922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2BDECF-533F-A641-4950-12E43EB0FEA1}"/>
              </a:ext>
            </a:extLst>
          </p:cNvPr>
          <p:cNvPicPr>
            <a:picLocks noChangeAspect="1"/>
          </p:cNvPicPr>
          <p:nvPr/>
        </p:nvPicPr>
        <p:blipFill rotWithShape="1">
          <a:blip r:embed="rId2"/>
          <a:srcRect t="6615"/>
          <a:stretch/>
        </p:blipFill>
        <p:spPr>
          <a:xfrm>
            <a:off x="250708" y="948387"/>
            <a:ext cx="6356583" cy="5936046"/>
          </a:xfrm>
          <a:prstGeom prst="rect">
            <a:avLst/>
          </a:prstGeom>
        </p:spPr>
      </p:pic>
      <p:sp>
        <p:nvSpPr>
          <p:cNvPr id="12" name="TextBox 11">
            <a:extLst>
              <a:ext uri="{FF2B5EF4-FFF2-40B4-BE49-F238E27FC236}">
                <a16:creationId xmlns:a16="http://schemas.microsoft.com/office/drawing/2014/main" id="{6DB0B37C-6A47-7CF9-B196-B345B8B15E6C}"/>
              </a:ext>
            </a:extLst>
          </p:cNvPr>
          <p:cNvSpPr txBox="1"/>
          <p:nvPr/>
        </p:nvSpPr>
        <p:spPr>
          <a:xfrm>
            <a:off x="417074" y="7209915"/>
            <a:ext cx="673946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Supp Fig 3: </a:t>
            </a:r>
            <a:r>
              <a:rPr lang="en-US" sz="1400" dirty="0">
                <a:latin typeface="Times New Roman" panose="02020603050405020304" pitchFamily="18" charset="0"/>
                <a:cs typeface="Times New Roman" panose="02020603050405020304" pitchFamily="18" charset="0"/>
              </a:rPr>
              <a:t>Boxplot showing the FOXP4 expression in LC as compared to HC</a:t>
            </a:r>
            <a:endParaRPr lang="en-US"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196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630566-149E-6574-3A85-99F59BD91164}"/>
              </a:ext>
            </a:extLst>
          </p:cNvPr>
          <p:cNvPicPr>
            <a:picLocks noChangeAspect="1"/>
          </p:cNvPicPr>
          <p:nvPr/>
        </p:nvPicPr>
        <p:blipFill>
          <a:blip r:embed="rId2"/>
          <a:stretch>
            <a:fillRect/>
          </a:stretch>
        </p:blipFill>
        <p:spPr>
          <a:xfrm>
            <a:off x="37578" y="100752"/>
            <a:ext cx="3314342" cy="3766931"/>
          </a:xfrm>
          <a:prstGeom prst="rect">
            <a:avLst/>
          </a:prstGeom>
        </p:spPr>
      </p:pic>
      <p:pic>
        <p:nvPicPr>
          <p:cNvPr id="7" name="Picture 6">
            <a:extLst>
              <a:ext uri="{FF2B5EF4-FFF2-40B4-BE49-F238E27FC236}">
                <a16:creationId xmlns:a16="http://schemas.microsoft.com/office/drawing/2014/main" id="{805F19E1-0E0B-5B28-B001-B24905034F83}"/>
              </a:ext>
            </a:extLst>
          </p:cNvPr>
          <p:cNvPicPr>
            <a:picLocks noChangeAspect="1"/>
          </p:cNvPicPr>
          <p:nvPr/>
        </p:nvPicPr>
        <p:blipFill>
          <a:blip r:embed="rId3"/>
          <a:stretch>
            <a:fillRect/>
          </a:stretch>
        </p:blipFill>
        <p:spPr>
          <a:xfrm>
            <a:off x="37578" y="4145977"/>
            <a:ext cx="3314343" cy="3766931"/>
          </a:xfrm>
          <a:prstGeom prst="rect">
            <a:avLst/>
          </a:prstGeom>
        </p:spPr>
      </p:pic>
      <p:pic>
        <p:nvPicPr>
          <p:cNvPr id="9" name="Picture 8">
            <a:extLst>
              <a:ext uri="{FF2B5EF4-FFF2-40B4-BE49-F238E27FC236}">
                <a16:creationId xmlns:a16="http://schemas.microsoft.com/office/drawing/2014/main" id="{852C3EAB-9C4A-CE60-3EC6-D4B91B766719}"/>
              </a:ext>
            </a:extLst>
          </p:cNvPr>
          <p:cNvPicPr>
            <a:picLocks noChangeAspect="1"/>
          </p:cNvPicPr>
          <p:nvPr/>
        </p:nvPicPr>
        <p:blipFill>
          <a:blip r:embed="rId4"/>
          <a:stretch>
            <a:fillRect/>
          </a:stretch>
        </p:blipFill>
        <p:spPr>
          <a:xfrm>
            <a:off x="3466578" y="4145977"/>
            <a:ext cx="3314342" cy="3766931"/>
          </a:xfrm>
          <a:prstGeom prst="rect">
            <a:avLst/>
          </a:prstGeom>
        </p:spPr>
      </p:pic>
      <p:pic>
        <p:nvPicPr>
          <p:cNvPr id="11" name="Picture 10">
            <a:extLst>
              <a:ext uri="{FF2B5EF4-FFF2-40B4-BE49-F238E27FC236}">
                <a16:creationId xmlns:a16="http://schemas.microsoft.com/office/drawing/2014/main" id="{26257B9F-6C1A-54AB-E3AA-1DB5C0696C19}"/>
              </a:ext>
            </a:extLst>
          </p:cNvPr>
          <p:cNvPicPr>
            <a:picLocks noChangeAspect="1"/>
          </p:cNvPicPr>
          <p:nvPr/>
        </p:nvPicPr>
        <p:blipFill>
          <a:blip r:embed="rId5"/>
          <a:stretch>
            <a:fillRect/>
          </a:stretch>
        </p:blipFill>
        <p:spPr>
          <a:xfrm>
            <a:off x="3466578" y="100752"/>
            <a:ext cx="3314342" cy="3766931"/>
          </a:xfrm>
          <a:prstGeom prst="rect">
            <a:avLst/>
          </a:prstGeom>
        </p:spPr>
      </p:pic>
      <p:sp>
        <p:nvSpPr>
          <p:cNvPr id="3" name="TextBox 2">
            <a:extLst>
              <a:ext uri="{FF2B5EF4-FFF2-40B4-BE49-F238E27FC236}">
                <a16:creationId xmlns:a16="http://schemas.microsoft.com/office/drawing/2014/main" id="{9758C36A-9050-70E5-5079-82395AABF5BC}"/>
              </a:ext>
            </a:extLst>
          </p:cNvPr>
          <p:cNvSpPr txBox="1"/>
          <p:nvPr/>
        </p:nvSpPr>
        <p:spPr>
          <a:xfrm>
            <a:off x="99392" y="8089141"/>
            <a:ext cx="6681528" cy="954107"/>
          </a:xfrm>
          <a:prstGeom prst="rect">
            <a:avLst/>
          </a:prstGeom>
          <a:noFill/>
        </p:spPr>
        <p:txBody>
          <a:bodyPr wrap="square">
            <a:spAutoFit/>
          </a:bodyPr>
          <a:lstStyle/>
          <a:p>
            <a:pPr algn="just"/>
            <a:r>
              <a:rPr lang="en-US" sz="1400" b="1" dirty="0">
                <a:latin typeface="Times New Roman" panose="02020603050405020304" pitchFamily="18" charset="0"/>
                <a:cs typeface="Times New Roman" panose="02020603050405020304" pitchFamily="18" charset="0"/>
              </a:rPr>
              <a:t>Supp Fig 4: </a:t>
            </a:r>
            <a:r>
              <a:rPr lang="en-US" sz="1400" dirty="0">
                <a:latin typeface="Times New Roman" panose="02020603050405020304" pitchFamily="18" charset="0"/>
                <a:cs typeface="Times New Roman" panose="02020603050405020304" pitchFamily="18" charset="0"/>
              </a:rPr>
              <a:t>Projections of the free energy landscape for (a) FH domain, (b) Complex I, (c) Complex II, (d) Complex III over a 400 nanosecond MD simulation are presented. Various colors within the panel denote distinct ranges of motion, with dark black indicating the lowest energy configuration and white representing the highest energy configuration. </a:t>
            </a:r>
          </a:p>
        </p:txBody>
      </p:sp>
      <p:sp>
        <p:nvSpPr>
          <p:cNvPr id="2" name="TextBox 1">
            <a:extLst>
              <a:ext uri="{FF2B5EF4-FFF2-40B4-BE49-F238E27FC236}">
                <a16:creationId xmlns:a16="http://schemas.microsoft.com/office/drawing/2014/main" id="{F971CD2A-D9F2-743F-749B-96009C945498}"/>
              </a:ext>
            </a:extLst>
          </p:cNvPr>
          <p:cNvSpPr txBox="1"/>
          <p:nvPr/>
        </p:nvSpPr>
        <p:spPr>
          <a:xfrm>
            <a:off x="50632" y="122265"/>
            <a:ext cx="416507"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a</a:t>
            </a:r>
            <a:endParaRPr lang="en-DE"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3CCE21A-44A9-95E1-E01D-38CA56FDDFD5}"/>
              </a:ext>
            </a:extLst>
          </p:cNvPr>
          <p:cNvSpPr txBox="1"/>
          <p:nvPr/>
        </p:nvSpPr>
        <p:spPr>
          <a:xfrm>
            <a:off x="3429000" y="138513"/>
            <a:ext cx="416507"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b</a:t>
            </a:r>
            <a:endParaRPr lang="en-DE" sz="1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BF89381-2E87-4762-334C-CADB7B3598EE}"/>
              </a:ext>
            </a:extLst>
          </p:cNvPr>
          <p:cNvSpPr txBox="1"/>
          <p:nvPr/>
        </p:nvSpPr>
        <p:spPr>
          <a:xfrm>
            <a:off x="37578" y="4262080"/>
            <a:ext cx="416507"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c</a:t>
            </a:r>
            <a:endParaRPr lang="en-DE" sz="1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2CFAE26-2910-E4F1-7CBE-2032A992DFFB}"/>
              </a:ext>
            </a:extLst>
          </p:cNvPr>
          <p:cNvSpPr txBox="1"/>
          <p:nvPr/>
        </p:nvSpPr>
        <p:spPr>
          <a:xfrm>
            <a:off x="3466578" y="4262079"/>
            <a:ext cx="416507"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d</a:t>
            </a:r>
            <a:endParaRPr lang="en-DE"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7269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FDFA2AC-3DA5-6DD6-80FA-A6F89956085C}"/>
              </a:ext>
            </a:extLst>
          </p:cNvPr>
          <p:cNvGrpSpPr/>
          <p:nvPr/>
        </p:nvGrpSpPr>
        <p:grpSpPr>
          <a:xfrm>
            <a:off x="182880" y="98208"/>
            <a:ext cx="6416039" cy="7635240"/>
            <a:chOff x="687325" y="1087141"/>
            <a:chExt cx="5541350" cy="6763480"/>
          </a:xfrm>
        </p:grpSpPr>
        <p:pic>
          <p:nvPicPr>
            <p:cNvPr id="5" name="Picture 4">
              <a:extLst>
                <a:ext uri="{FF2B5EF4-FFF2-40B4-BE49-F238E27FC236}">
                  <a16:creationId xmlns:a16="http://schemas.microsoft.com/office/drawing/2014/main" id="{393BC138-8862-96BB-5323-B91746C5F978}"/>
                </a:ext>
              </a:extLst>
            </p:cNvPr>
            <p:cNvPicPr>
              <a:picLocks noChangeAspect="1"/>
            </p:cNvPicPr>
            <p:nvPr/>
          </p:nvPicPr>
          <p:blipFill>
            <a:blip r:embed="rId2"/>
            <a:stretch>
              <a:fillRect/>
            </a:stretch>
          </p:blipFill>
          <p:spPr>
            <a:xfrm>
              <a:off x="3487000" y="1087142"/>
              <a:ext cx="2741675" cy="3329938"/>
            </a:xfrm>
            <a:prstGeom prst="rect">
              <a:avLst/>
            </a:prstGeom>
          </p:spPr>
        </p:pic>
        <p:pic>
          <p:nvPicPr>
            <p:cNvPr id="7" name="Picture 6">
              <a:extLst>
                <a:ext uri="{FF2B5EF4-FFF2-40B4-BE49-F238E27FC236}">
                  <a16:creationId xmlns:a16="http://schemas.microsoft.com/office/drawing/2014/main" id="{443E85CD-6979-5B72-9DA9-1355272AB77F}"/>
                </a:ext>
              </a:extLst>
            </p:cNvPr>
            <p:cNvPicPr>
              <a:picLocks noChangeAspect="1"/>
            </p:cNvPicPr>
            <p:nvPr/>
          </p:nvPicPr>
          <p:blipFill>
            <a:blip r:embed="rId3"/>
            <a:stretch>
              <a:fillRect/>
            </a:stretch>
          </p:blipFill>
          <p:spPr>
            <a:xfrm>
              <a:off x="729574" y="4571997"/>
              <a:ext cx="2699426" cy="3278624"/>
            </a:xfrm>
            <a:prstGeom prst="rect">
              <a:avLst/>
            </a:prstGeom>
          </p:spPr>
        </p:pic>
        <p:pic>
          <p:nvPicPr>
            <p:cNvPr id="9" name="Picture 8">
              <a:extLst>
                <a:ext uri="{FF2B5EF4-FFF2-40B4-BE49-F238E27FC236}">
                  <a16:creationId xmlns:a16="http://schemas.microsoft.com/office/drawing/2014/main" id="{0776791C-A793-2DBC-42ED-9C8EE8F885EA}"/>
                </a:ext>
              </a:extLst>
            </p:cNvPr>
            <p:cNvPicPr>
              <a:picLocks noChangeAspect="1"/>
            </p:cNvPicPr>
            <p:nvPr/>
          </p:nvPicPr>
          <p:blipFill>
            <a:blip r:embed="rId4"/>
            <a:stretch>
              <a:fillRect/>
            </a:stretch>
          </p:blipFill>
          <p:spPr>
            <a:xfrm>
              <a:off x="687325" y="1087141"/>
              <a:ext cx="2741675" cy="3329939"/>
            </a:xfrm>
            <a:prstGeom prst="rect">
              <a:avLst/>
            </a:prstGeom>
          </p:spPr>
        </p:pic>
        <p:pic>
          <p:nvPicPr>
            <p:cNvPr id="11" name="Picture 10">
              <a:extLst>
                <a:ext uri="{FF2B5EF4-FFF2-40B4-BE49-F238E27FC236}">
                  <a16:creationId xmlns:a16="http://schemas.microsoft.com/office/drawing/2014/main" id="{3A2FA300-3D82-1161-AE84-508F9D86A3D7}"/>
                </a:ext>
              </a:extLst>
            </p:cNvPr>
            <p:cNvPicPr>
              <a:picLocks noChangeAspect="1"/>
            </p:cNvPicPr>
            <p:nvPr/>
          </p:nvPicPr>
          <p:blipFill>
            <a:blip r:embed="rId5"/>
            <a:stretch>
              <a:fillRect/>
            </a:stretch>
          </p:blipFill>
          <p:spPr>
            <a:xfrm>
              <a:off x="3487001" y="4520692"/>
              <a:ext cx="2699426" cy="3278625"/>
            </a:xfrm>
            <a:prstGeom prst="rect">
              <a:avLst/>
            </a:prstGeom>
          </p:spPr>
        </p:pic>
      </p:grpSp>
      <p:sp>
        <p:nvSpPr>
          <p:cNvPr id="3" name="TextBox 2">
            <a:extLst>
              <a:ext uri="{FF2B5EF4-FFF2-40B4-BE49-F238E27FC236}">
                <a16:creationId xmlns:a16="http://schemas.microsoft.com/office/drawing/2014/main" id="{458CA506-5E39-8079-460D-D3DEBC986ECC}"/>
              </a:ext>
            </a:extLst>
          </p:cNvPr>
          <p:cNvSpPr txBox="1"/>
          <p:nvPr/>
        </p:nvSpPr>
        <p:spPr>
          <a:xfrm>
            <a:off x="42450" y="7986983"/>
            <a:ext cx="6764054" cy="954107"/>
          </a:xfrm>
          <a:prstGeom prst="rect">
            <a:avLst/>
          </a:prstGeom>
          <a:noFill/>
        </p:spPr>
        <p:txBody>
          <a:bodyPr wrap="square">
            <a:spAutoFit/>
          </a:bodyPr>
          <a:lstStyle/>
          <a:p>
            <a:pPr algn="just"/>
            <a:r>
              <a:rPr lang="en-US" sz="1400" b="1" dirty="0">
                <a:latin typeface="Times New Roman" panose="02020603050405020304" pitchFamily="18" charset="0"/>
                <a:cs typeface="Times New Roman" panose="02020603050405020304" pitchFamily="18" charset="0"/>
              </a:rPr>
              <a:t>Supp Fig 5: </a:t>
            </a:r>
            <a:r>
              <a:rPr lang="en-US" sz="1400" dirty="0">
                <a:latin typeface="Times New Roman" panose="02020603050405020304" pitchFamily="18" charset="0"/>
                <a:cs typeface="Times New Roman" panose="02020603050405020304" pitchFamily="18" charset="0"/>
              </a:rPr>
              <a:t>Projections of the free energy landscape for (a) FH domain, (b) Complex I, (c) Complex II, (d) Complex III over a 400 nanosecond MD simulation are presented. Various colors within the panel denote distinct ranges of motion, with dark black indicating the lowest energy configuration and white representing the highest energy configuration. </a:t>
            </a:r>
          </a:p>
        </p:txBody>
      </p:sp>
      <p:sp>
        <p:nvSpPr>
          <p:cNvPr id="4" name="TextBox 3">
            <a:extLst>
              <a:ext uri="{FF2B5EF4-FFF2-40B4-BE49-F238E27FC236}">
                <a16:creationId xmlns:a16="http://schemas.microsoft.com/office/drawing/2014/main" id="{7C7F26B4-B235-501C-4DD4-0B32C55328E2}"/>
              </a:ext>
            </a:extLst>
          </p:cNvPr>
          <p:cNvSpPr txBox="1"/>
          <p:nvPr/>
        </p:nvSpPr>
        <p:spPr>
          <a:xfrm>
            <a:off x="50632" y="122265"/>
            <a:ext cx="416507"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a</a:t>
            </a:r>
            <a:endParaRPr lang="en-DE" sz="1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7D960A-1436-A895-316E-3008814831EF}"/>
              </a:ext>
            </a:extLst>
          </p:cNvPr>
          <p:cNvSpPr txBox="1"/>
          <p:nvPr/>
        </p:nvSpPr>
        <p:spPr>
          <a:xfrm>
            <a:off x="3357322" y="89999"/>
            <a:ext cx="416507"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b</a:t>
            </a:r>
            <a:endParaRPr lang="en-DE" sz="1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1F58C9-9841-0514-874C-577EEFDB3BE2}"/>
              </a:ext>
            </a:extLst>
          </p:cNvPr>
          <p:cNvSpPr txBox="1"/>
          <p:nvPr/>
        </p:nvSpPr>
        <p:spPr>
          <a:xfrm>
            <a:off x="44006" y="4090152"/>
            <a:ext cx="416507"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c</a:t>
            </a:r>
            <a:endParaRPr lang="en-DE"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61BC3FB-D34A-60AE-4A6C-624AB6E27B13}"/>
              </a:ext>
            </a:extLst>
          </p:cNvPr>
          <p:cNvSpPr txBox="1"/>
          <p:nvPr/>
        </p:nvSpPr>
        <p:spPr>
          <a:xfrm>
            <a:off x="3372719" y="4090152"/>
            <a:ext cx="416507"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d</a:t>
            </a:r>
            <a:endParaRPr lang="en-DE"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7013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20304</TotalTime>
  <Words>223</Words>
  <Application>Microsoft Office PowerPoint</Application>
  <PresentationFormat>On-screen Show (4:3)</PresentationFormat>
  <Paragraphs>15</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Zhaoli Liu</dc:creator>
  <cp:lastModifiedBy>Gupta, Manoj Kumar PhD</cp:lastModifiedBy>
  <cp:revision>633</cp:revision>
  <dcterms:created xsi:type="dcterms:W3CDTF">2022-05-16T06:58:00Z</dcterms:created>
  <dcterms:modified xsi:type="dcterms:W3CDTF">2024-03-30T00:03:40Z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D37085375BE1422EAC6973378DEC3172</vt:lpwstr>
  </property>
  <property fmtid="{D5CDD505-2E9C-101B-9397-08002B2CF9AE}" pid="3" name="KSOProductBuildVer">
    <vt:lpwstr>2052-11.1.0.11365</vt:lpwstr>
  </property>
</Properties>
</file>